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3"/>
  </p:notesMasterIdLst>
  <p:sldIdLst>
    <p:sldId id="274" r:id="rId3"/>
    <p:sldId id="275" r:id="rId4"/>
    <p:sldId id="276" r:id="rId5"/>
    <p:sldId id="277" r:id="rId6"/>
    <p:sldId id="280" r:id="rId7"/>
    <p:sldId id="281" r:id="rId8"/>
    <p:sldId id="286" r:id="rId9"/>
    <p:sldId id="287" r:id="rId10"/>
    <p:sldId id="282" r:id="rId11"/>
    <p:sldId id="28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0" y="1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Поднадзорные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Эксплуатирующие</c:v>
                </c:pt>
                <c:pt idx="1">
                  <c:v>Сервисные</c:v>
                </c:pt>
                <c:pt idx="2">
                  <c:v>РИАЦ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210</c:v>
                </c:pt>
                <c:pt idx="1">
                  <c:v>136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81821222762692"/>
          <c:y val="0.30858409577852652"/>
          <c:w val="0.47244129737218743"/>
          <c:h val="0.62002526135068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explosion val="20"/>
          <c:cat>
            <c:strRef>
              <c:f>Лист1!$A$2:$A$5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ПГН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0.72222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79" y="3744404"/>
          <a:ext cx="9039225" cy="1224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Юрий Александрович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Татурин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Врио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начальника отдела надзорной 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 разрешительной деятельности по радиационной безопасности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551676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 НАДЗОРНОЙ И РАЗРЕШИТЕЛЬНОЙ ДЕЯТЕЛЬНОСТИ ПО 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РАДИАЦИОННОЙ БЕЗОПАСНОСТИ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07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68326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Ростехнадзора от 30.01.2017 года, отдел осуществляет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радиационно-опасных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 расположенных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федерального округа:</a:t>
            </a:r>
            <a:endParaRPr lang="ru-RU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(инспекции) 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энергии;</a:t>
            </a: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надзора: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за 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радиационной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безопасностью на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использования атомной энергии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за физической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радиационных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пунктов хранения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Ростехнадзора требований законодательства Российской Федерации в области обращения с радиоактивными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отходами.</a:t>
            </a:r>
            <a:endParaRPr lang="ru-RU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6515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01.06.2022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под надзором отдела состоит 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708 организации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(из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210 эксплуатирующих, 136 сервисных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РИАЦ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организаций территориальных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345 организаций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регистрацию,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363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13.06-15.06.2022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проверка отдела инспекций по радиационной безопасности в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Смоленской, Курской и Брянской областях.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оценивается на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удовлетворительно.</a:t>
            </a:r>
          </a:p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8996799"/>
              </p:ext>
            </p:extLst>
          </p:nvPr>
        </p:nvGraphicFramePr>
        <p:xfrm>
          <a:off x="1547664" y="3645024"/>
          <a:ext cx="4920208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0245" y="2350918"/>
            <a:ext cx="4455653" cy="1676020"/>
            <a:chOff x="114144" y="1033981"/>
            <a:chExt cx="2945688" cy="1102901"/>
          </a:xfrm>
        </p:grpSpPr>
        <p:sp>
          <p:nvSpPr>
            <p:cNvPr id="15" name="TextBox 14"/>
            <p:cNvSpPr txBox="1"/>
            <p:nvPr/>
          </p:nvSpPr>
          <p:spPr>
            <a:xfrm>
              <a:off x="540791" y="1531021"/>
              <a:ext cx="1988698" cy="605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defTabSz="902226">
                <a:defRPr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lvl="0" algn="l"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92 (из </a:t>
              </a:r>
              <a:r>
                <a:rPr lang="ru-RU" sz="1600" kern="0" dirty="0">
                  <a:solidFill>
                    <a:srgbClr val="002060"/>
                  </a:solidFill>
                </a:rPr>
                <a:t>них </a:t>
              </a:r>
              <a:r>
                <a:rPr lang="ru-RU" sz="1600" kern="0" dirty="0" smtClean="0">
                  <a:solidFill>
                    <a:schemeClr val="tx2"/>
                  </a:solidFill>
                </a:rPr>
                <a:t>58 плановых</a:t>
              </a:r>
              <a:r>
                <a:rPr lang="ru-RU" sz="1600" kern="0" dirty="0">
                  <a:solidFill>
                    <a:srgbClr val="002060"/>
                  </a:solidFill>
                </a:rPr>
                <a:t>, </a:t>
              </a:r>
              <a:r>
                <a:rPr lang="ru-RU" sz="1600" kern="0" dirty="0" smtClean="0">
                  <a:solidFill>
                    <a:schemeClr val="accent2">
                      <a:lumMod val="75000"/>
                    </a:schemeClr>
                  </a:solidFill>
                </a:rPr>
                <a:t>32 внеплановых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</a:rPr>
                <a:t>и </a:t>
              </a:r>
              <a:r>
                <a:rPr lang="ru-RU" sz="1600" kern="0" dirty="0" smtClean="0">
                  <a:solidFill>
                    <a:schemeClr val="accent3">
                      <a:lumMod val="75000"/>
                    </a:schemeClr>
                  </a:solidFill>
                </a:rPr>
                <a:t>2 </a:t>
              </a:r>
              <a:r>
                <a:rPr lang="ru-RU" sz="1600" kern="0" dirty="0">
                  <a:solidFill>
                    <a:schemeClr val="accent3">
                      <a:lumMod val="75000"/>
                    </a:schemeClr>
                  </a:solidFill>
                </a:rPr>
                <a:t>в режиме </a:t>
              </a:r>
              <a:r>
                <a:rPr lang="ru-RU" sz="1600" kern="0" dirty="0" smtClean="0">
                  <a:solidFill>
                    <a:schemeClr val="accent3">
                      <a:lumMod val="75000"/>
                    </a:schemeClr>
                  </a:solidFill>
                </a:rPr>
                <a:t>пгн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 algn="ctr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48320" y="2350918"/>
            <a:ext cx="4293860" cy="1093879"/>
            <a:chOff x="6214601" y="1005230"/>
            <a:chExt cx="2879228" cy="789534"/>
          </a:xfrm>
        </p:grpSpPr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6679" y="1550405"/>
              <a:ext cx="755072" cy="244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defTabSz="902226">
                <a:defRPr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marL="0" marR="0" lvl="0" indent="0" algn="l" defTabSz="9022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 50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145)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4862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Надзорная деятельность ОНРД РБ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МТУ  по 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 квартал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6763339"/>
              </p:ext>
            </p:extLst>
          </p:nvPr>
        </p:nvGraphicFramePr>
        <p:xfrm>
          <a:off x="1259632" y="4047985"/>
          <a:ext cx="6120680" cy="199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475061"/>
            <a:ext cx="4355975" cy="2753190"/>
            <a:chOff x="5996545" y="3886931"/>
            <a:chExt cx="4355975" cy="1628625"/>
          </a:xfrm>
        </p:grpSpPr>
        <p:sp>
          <p:nvSpPr>
            <p:cNvPr id="19" name="TextBox 18"/>
            <p:cNvSpPr txBox="1"/>
            <p:nvPr/>
          </p:nvSpPr>
          <p:spPr>
            <a:xfrm>
              <a:off x="6603006" y="5377014"/>
              <a:ext cx="764921" cy="138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defTabSz="902226">
                <a:defRPr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marL="0" marR="0" lvl="0" indent="0" algn="ctr" defTabSz="9022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132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ООО «МСМ»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ГАУЗ «Брянский клинико-диагностический центр»</a:t>
              </a:r>
            </a:p>
          </p:txBody>
        </p:sp>
      </p:grpSp>
      <p:sp>
        <p:nvSpPr>
          <p:cNvPr id="23" name="TextBox 99">
            <a:hlinkClick r:id="" action="ppaction://noaction"/>
          </p:cNvPr>
          <p:cNvSpPr txBox="1"/>
          <p:nvPr/>
        </p:nvSpPr>
        <p:spPr>
          <a:xfrm>
            <a:off x="4538199" y="1504508"/>
            <a:ext cx="4498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ОБЩАЯ СУММА  ШТРАФОВ ПО АДМИНИСТРАТИВНЫМ ПРАВОНАРУШЕНИЯМ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ТЫС.РУБ.)</a:t>
            </a:r>
          </a:p>
          <a:p>
            <a:pPr algn="ctr">
              <a:defRPr/>
            </a:pPr>
            <a:endParaRPr lang="ru-RU" sz="1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решением суда в </a:t>
            </a: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с ч.3 ст. 14.1 КоАП </a:t>
            </a: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РФ на ООО «МСМ» 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наложен штраф 30 тысяч рублей)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2647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88427" y="1556792"/>
            <a:ext cx="90583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ПЕРСОНАЛУ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 ПО НАПРАВЛЕНИЮ РБ.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отчетный период поступило заявлений на получение разрешений на деятельность в ОИАЭ –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Выдано разрешений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Отказано в выдаче разрешений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оформления -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17658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88427" y="1556792"/>
            <a:ext cx="9058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РЕГИСТРАЦИЯ ОРГАНИЗАЦИЙ, ЭКСПЛУАТИРУЮЩИХ РИ 4 И 5 КАТЕГОРИЙ.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отчетный период подано уведомлений –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Зарегистрировано организаций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Отказано в рассмотрении уведомлений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регистрации -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Исключено из реестра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077550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88427" y="1556792"/>
            <a:ext cx="90583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ЛИЦЕНЗИРОВАНИЕ.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отчетный период подано заявлений –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Положительных решений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Отказов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лицензирования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257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</a:t>
            </a:r>
            <a:r>
              <a:rPr lang="ru-RU" sz="2800" dirty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/3;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581C9"/>
    </a:lt2>
    <a:accent1>
      <a:srgbClr val="0486D6"/>
    </a:accent1>
    <a:accent2>
      <a:srgbClr val="04A1EE"/>
    </a:accent2>
    <a:accent3>
      <a:srgbClr val="FFFFFF"/>
    </a:accent3>
    <a:accent4>
      <a:srgbClr val="404040"/>
    </a:accent4>
    <a:accent5>
      <a:srgbClr val="AAC3E8"/>
    </a:accent5>
    <a:accent6>
      <a:srgbClr val="0391D8"/>
    </a:accent6>
    <a:hlink>
      <a:srgbClr val="0B69B8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581C9"/>
    </a:lt2>
    <a:accent1>
      <a:srgbClr val="0486D6"/>
    </a:accent1>
    <a:accent2>
      <a:srgbClr val="04A1EE"/>
    </a:accent2>
    <a:accent3>
      <a:srgbClr val="FFFFFF"/>
    </a:accent3>
    <a:accent4>
      <a:srgbClr val="404040"/>
    </a:accent4>
    <a:accent5>
      <a:srgbClr val="AAC3E8"/>
    </a:accent5>
    <a:accent6>
      <a:srgbClr val="0391D8"/>
    </a:accent6>
    <a:hlink>
      <a:srgbClr val="0B69B8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573</Words>
  <Application>Microsoft Office PowerPoint</Application>
  <PresentationFormat>Экран (4:3)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Белов Вадим</cp:lastModifiedBy>
  <cp:revision>131</cp:revision>
  <cp:lastPrinted>2017-03-17T07:14:10Z</cp:lastPrinted>
  <dcterms:created xsi:type="dcterms:W3CDTF">2014-12-27T18:53:45Z</dcterms:created>
  <dcterms:modified xsi:type="dcterms:W3CDTF">2022-08-24T07:00:50Z</dcterms:modified>
</cp:coreProperties>
</file>